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37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4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65077"/>
            <a:ext cx="7477601" cy="2705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Diabetes Prediction with Artificial Neural Networks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833199" y="460402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Diabetes is a growing global health concern, affecting millions worldwide. Early detection and effective prevention strategies are crucial. This presentation explores how Artificial Neural Networks (ANNs), a powerful machine learning tool, can be leveraged to predict and manage this chronic condition.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40460" y="7160128"/>
            <a:ext cx="2611160" cy="86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-Lavanya kethavath</a:t>
            </a:r>
            <a:br>
              <a:rPr lang="en-US" sz="2187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2187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21911A3527</a:t>
            </a:r>
            <a:endParaRPr lang="en-US" sz="2187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803559"/>
            <a:ext cx="880883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the Diabetes Dataset</a:t>
            </a:r>
            <a:endParaRPr lang="en-US" sz="4117" dirty="0"/>
          </a:p>
        </p:txBody>
      </p:sp>
      <p:sp>
        <p:nvSpPr>
          <p:cNvPr id="5" name="Shape 3"/>
          <p:cNvSpPr/>
          <p:nvPr/>
        </p:nvSpPr>
        <p:spPr>
          <a:xfrm>
            <a:off x="2348389" y="31512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6" name="Text 4"/>
          <p:cNvSpPr/>
          <p:nvPr/>
        </p:nvSpPr>
        <p:spPr>
          <a:xfrm>
            <a:off x="2541270" y="3205163"/>
            <a:ext cx="114181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70" dirty="0"/>
          </a:p>
        </p:txBody>
      </p:sp>
      <p:sp>
        <p:nvSpPr>
          <p:cNvPr id="7" name="Text 5"/>
          <p:cNvSpPr/>
          <p:nvPr/>
        </p:nvSpPr>
        <p:spPr>
          <a:xfrm>
            <a:off x="3070503" y="3151227"/>
            <a:ext cx="2440900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Data</a:t>
            </a:r>
            <a:endParaRPr lang="en-US" sz="2058" dirty="0"/>
          </a:p>
        </p:txBody>
      </p:sp>
      <p:sp>
        <p:nvSpPr>
          <p:cNvPr id="8" name="Text 6"/>
          <p:cNvSpPr/>
          <p:nvPr/>
        </p:nvSpPr>
        <p:spPr>
          <a:xfrm>
            <a:off x="3070503" y="3938111"/>
            <a:ext cx="24409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Pima Indians Diabetes Database contains 768 records with 8 features and 1 target variable, providing a robust dataset for analysis.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733574" y="31512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0" name="Text 8"/>
          <p:cNvSpPr/>
          <p:nvPr/>
        </p:nvSpPr>
        <p:spPr>
          <a:xfrm>
            <a:off x="5899309" y="3205163"/>
            <a:ext cx="16847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70" dirty="0"/>
          </a:p>
        </p:txBody>
      </p:sp>
      <p:sp>
        <p:nvSpPr>
          <p:cNvPr id="11" name="Text 9"/>
          <p:cNvSpPr/>
          <p:nvPr/>
        </p:nvSpPr>
        <p:spPr>
          <a:xfrm>
            <a:off x="6455688" y="3151227"/>
            <a:ext cx="244090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</a:t>
            </a:r>
            <a:endParaRPr lang="en-US" sz="2058" dirty="0"/>
          </a:p>
        </p:txBody>
      </p:sp>
      <p:sp>
        <p:nvSpPr>
          <p:cNvPr id="12" name="Text 10"/>
          <p:cNvSpPr/>
          <p:nvPr/>
        </p:nvSpPr>
        <p:spPr>
          <a:xfrm>
            <a:off x="6455688" y="3611285"/>
            <a:ext cx="24409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dataset includes factors such as pregnancy history, glucose levels, blood pressure, and body mass index, which are important indicators of diabetes risk.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118759" y="31512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4" name="Text 12"/>
          <p:cNvSpPr/>
          <p:nvPr/>
        </p:nvSpPr>
        <p:spPr>
          <a:xfrm>
            <a:off x="9281279" y="3205163"/>
            <a:ext cx="174784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70" dirty="0"/>
          </a:p>
        </p:txBody>
      </p:sp>
      <p:sp>
        <p:nvSpPr>
          <p:cNvPr id="15" name="Text 13"/>
          <p:cNvSpPr/>
          <p:nvPr/>
        </p:nvSpPr>
        <p:spPr>
          <a:xfrm>
            <a:off x="9840873" y="3151227"/>
            <a:ext cx="244090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Targeted Prediction</a:t>
            </a:r>
            <a:endParaRPr lang="en-US" sz="2058" dirty="0"/>
          </a:p>
        </p:txBody>
      </p:sp>
      <p:sp>
        <p:nvSpPr>
          <p:cNvPr id="16" name="Text 14"/>
          <p:cNvSpPr/>
          <p:nvPr/>
        </p:nvSpPr>
        <p:spPr>
          <a:xfrm>
            <a:off x="9840873" y="3611285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goal is to use this data to accurately predict whether an individual has diabetes or not, enabling early intervention and prevention.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247424"/>
            <a:ext cx="5658922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Preprocessing the Data</a:t>
            </a:r>
            <a:endParaRPr lang="en-US" sz="4117" dirty="0"/>
          </a:p>
        </p:txBody>
      </p:sp>
      <p:sp>
        <p:nvSpPr>
          <p:cNvPr id="5" name="Text 3"/>
          <p:cNvSpPr/>
          <p:nvPr/>
        </p:nvSpPr>
        <p:spPr>
          <a:xfrm>
            <a:off x="2348389" y="3456265"/>
            <a:ext cx="2949416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Handling Missing Values</a:t>
            </a:r>
            <a:endParaRPr lang="en-US" sz="2058" dirty="0"/>
          </a:p>
        </p:txBody>
      </p:sp>
      <p:sp>
        <p:nvSpPr>
          <p:cNvPr id="6" name="Text 4"/>
          <p:cNvSpPr/>
          <p:nvPr/>
        </p:nvSpPr>
        <p:spPr>
          <a:xfrm>
            <a:off x="2348389" y="433208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Missing values were replaced with the mean or median values to ensure a complete dataset for training the model.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7398" y="345626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Scaling</a:t>
            </a:r>
            <a:endParaRPr lang="en-US" sz="2058" dirty="0"/>
          </a:p>
        </p:txBody>
      </p:sp>
      <p:sp>
        <p:nvSpPr>
          <p:cNvPr id="8" name="Text 6"/>
          <p:cNvSpPr/>
          <p:nvPr/>
        </p:nvSpPr>
        <p:spPr>
          <a:xfrm>
            <a:off x="5847398" y="4005263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Features were standardized using the StandardScaler to ensure that they are on a similar scale, improving the model's performance.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46406" y="345626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Train-Test Split</a:t>
            </a:r>
            <a:endParaRPr lang="en-US" sz="2058" dirty="0"/>
          </a:p>
        </p:txBody>
      </p:sp>
      <p:sp>
        <p:nvSpPr>
          <p:cNvPr id="10" name="Text 8"/>
          <p:cNvSpPr/>
          <p:nvPr/>
        </p:nvSpPr>
        <p:spPr>
          <a:xfrm>
            <a:off x="9346406" y="4005263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dataset was divided into 80% for training and 20% for testing, allowing for robust model evaluation and generalization.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76432"/>
            <a:ext cx="6277332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Designing the ANN Model</a:t>
            </a:r>
            <a:endParaRPr lang="en-US" sz="4117" dirty="0"/>
          </a:p>
        </p:txBody>
      </p:sp>
      <p:sp>
        <p:nvSpPr>
          <p:cNvPr id="6" name="Shape 3"/>
          <p:cNvSpPr/>
          <p:nvPr/>
        </p:nvSpPr>
        <p:spPr>
          <a:xfrm>
            <a:off x="4810244" y="1963103"/>
            <a:ext cx="27742" cy="5289947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449056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22130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9" name="Text 6"/>
          <p:cNvSpPr/>
          <p:nvPr/>
        </p:nvSpPr>
        <p:spPr>
          <a:xfrm>
            <a:off x="4766965" y="2266950"/>
            <a:ext cx="114181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7"/>
          <p:cNvSpPr/>
          <p:nvPr/>
        </p:nvSpPr>
        <p:spPr>
          <a:xfrm>
            <a:off x="6046113" y="2185273"/>
            <a:ext cx="265973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Network Architecture</a:t>
            </a:r>
            <a:endParaRPr lang="en-US" sz="2058" dirty="0"/>
          </a:p>
        </p:txBody>
      </p:sp>
      <p:sp>
        <p:nvSpPr>
          <p:cNvPr id="11" name="Text 8"/>
          <p:cNvSpPr/>
          <p:nvPr/>
        </p:nvSpPr>
        <p:spPr>
          <a:xfrm>
            <a:off x="6046113" y="264533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ANN model was designed with 2 hidden layers, containing 16 and 8 neurons, respectively, to capture the complex relationships in the data.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286429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405038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4" name="Text 11"/>
          <p:cNvSpPr/>
          <p:nvPr/>
        </p:nvSpPr>
        <p:spPr>
          <a:xfrm>
            <a:off x="4739819" y="4104323"/>
            <a:ext cx="16847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70" dirty="0"/>
          </a:p>
        </p:txBody>
      </p:sp>
      <p:sp>
        <p:nvSpPr>
          <p:cNvPr id="15" name="Text 12"/>
          <p:cNvSpPr/>
          <p:nvPr/>
        </p:nvSpPr>
        <p:spPr>
          <a:xfrm>
            <a:off x="6046113" y="402264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Activation Functions</a:t>
            </a:r>
            <a:endParaRPr lang="en-US" sz="2058" dirty="0"/>
          </a:p>
        </p:txBody>
      </p:sp>
      <p:sp>
        <p:nvSpPr>
          <p:cNvPr id="16" name="Text 13"/>
          <p:cNvSpPr/>
          <p:nvPr/>
        </p:nvSpPr>
        <p:spPr>
          <a:xfrm>
            <a:off x="6046113" y="448270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ReLU function was used in the hidden layers, while the sigmoid function was chosen for the output layer to predict the binary diabetes status.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123801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88776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9" name="Text 16"/>
          <p:cNvSpPr/>
          <p:nvPr/>
        </p:nvSpPr>
        <p:spPr>
          <a:xfrm>
            <a:off x="4736604" y="5941695"/>
            <a:ext cx="174784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70" dirty="0"/>
          </a:p>
        </p:txBody>
      </p:sp>
      <p:sp>
        <p:nvSpPr>
          <p:cNvPr id="20" name="Text 17"/>
          <p:cNvSpPr/>
          <p:nvPr/>
        </p:nvSpPr>
        <p:spPr>
          <a:xfrm>
            <a:off x="6046113" y="5860018"/>
            <a:ext cx="2731056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Optimization and Loss</a:t>
            </a:r>
            <a:endParaRPr lang="en-US" sz="2058" dirty="0"/>
          </a:p>
        </p:txBody>
      </p:sp>
      <p:sp>
        <p:nvSpPr>
          <p:cNvPr id="21" name="Text 18"/>
          <p:cNvSpPr/>
          <p:nvPr/>
        </p:nvSpPr>
        <p:spPr>
          <a:xfrm>
            <a:off x="6046113" y="6320076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Adam optimizer with a learning rate of 0.001 was used, and the binary cross-entropy loss function was selected to train the model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74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34496" y="3193256"/>
            <a:ext cx="9039820" cy="6157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8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 and Evaluating the ANN Model</a:t>
            </a:r>
            <a:endParaRPr lang="en-US" sz="3880" dirty="0"/>
          </a:p>
        </p:txBody>
      </p:sp>
      <p:sp>
        <p:nvSpPr>
          <p:cNvPr id="6" name="Shape 3"/>
          <p:cNvSpPr/>
          <p:nvPr/>
        </p:nvSpPr>
        <p:spPr>
          <a:xfrm>
            <a:off x="2634496" y="4123134"/>
            <a:ext cx="2980968" cy="3532465"/>
          </a:xfrm>
          <a:prstGeom prst="roundRect">
            <a:avLst>
              <a:gd name="adj" fmla="val 2107"/>
            </a:avLst>
          </a:prstGeom>
          <a:solidFill>
            <a:srgbClr val="363A4A"/>
          </a:solidFill>
          <a:ln/>
        </p:spPr>
      </p:sp>
      <p:sp>
        <p:nvSpPr>
          <p:cNvPr id="7" name="Text 4"/>
          <p:cNvSpPr/>
          <p:nvPr/>
        </p:nvSpPr>
        <p:spPr>
          <a:xfrm>
            <a:off x="2843808" y="4332446"/>
            <a:ext cx="2463522" cy="307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94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 Details</a:t>
            </a:r>
            <a:endParaRPr lang="en-US" sz="1940" dirty="0"/>
          </a:p>
        </p:txBody>
      </p:sp>
      <p:sp>
        <p:nvSpPr>
          <p:cNvPr id="8" name="Text 5"/>
          <p:cNvSpPr/>
          <p:nvPr/>
        </p:nvSpPr>
        <p:spPr>
          <a:xfrm>
            <a:off x="2843808" y="4765953"/>
            <a:ext cx="2562344" cy="134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8"/>
              </a:lnSpc>
              <a:buNone/>
            </a:pPr>
            <a:r>
              <a:rPr lang="en-US" sz="1649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was trained for 100 epochs with a batch size of 32, ensuring efficient and effective learning.</a:t>
            </a:r>
            <a:endParaRPr lang="en-US" sz="1649" dirty="0"/>
          </a:p>
        </p:txBody>
      </p:sp>
      <p:sp>
        <p:nvSpPr>
          <p:cNvPr id="9" name="Shape 6"/>
          <p:cNvSpPr/>
          <p:nvPr/>
        </p:nvSpPr>
        <p:spPr>
          <a:xfrm>
            <a:off x="5824776" y="4123134"/>
            <a:ext cx="2980968" cy="3532465"/>
          </a:xfrm>
          <a:prstGeom prst="roundRect">
            <a:avLst>
              <a:gd name="adj" fmla="val 2107"/>
            </a:avLst>
          </a:prstGeom>
          <a:solidFill>
            <a:srgbClr val="363A4A"/>
          </a:solidFill>
          <a:ln/>
        </p:spPr>
      </p:sp>
      <p:sp>
        <p:nvSpPr>
          <p:cNvPr id="10" name="Text 7"/>
          <p:cNvSpPr/>
          <p:nvPr/>
        </p:nvSpPr>
        <p:spPr>
          <a:xfrm>
            <a:off x="6034088" y="4332446"/>
            <a:ext cx="2463522" cy="307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94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Metrics</a:t>
            </a:r>
            <a:endParaRPr lang="en-US" sz="1940" dirty="0"/>
          </a:p>
        </p:txBody>
      </p:sp>
      <p:sp>
        <p:nvSpPr>
          <p:cNvPr id="11" name="Text 8"/>
          <p:cNvSpPr/>
          <p:nvPr/>
        </p:nvSpPr>
        <p:spPr>
          <a:xfrm>
            <a:off x="6034088" y="4765953"/>
            <a:ext cx="2562344" cy="2010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8"/>
              </a:lnSpc>
              <a:buNone/>
            </a:pPr>
            <a:r>
              <a:rPr lang="en-US" sz="1649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achieved an accuracy of 0.83, precision of 0.84, recall of 0.82, F1-score of 0.83, and ROC-AUC of 0.87, demonstrating its strong predictive capabilities.</a:t>
            </a:r>
            <a:endParaRPr lang="en-US" sz="1649" dirty="0"/>
          </a:p>
        </p:txBody>
      </p:sp>
      <p:sp>
        <p:nvSpPr>
          <p:cNvPr id="12" name="Shape 9"/>
          <p:cNvSpPr/>
          <p:nvPr/>
        </p:nvSpPr>
        <p:spPr>
          <a:xfrm>
            <a:off x="9015055" y="4123134"/>
            <a:ext cx="2980968" cy="3532465"/>
          </a:xfrm>
          <a:prstGeom prst="roundRect">
            <a:avLst>
              <a:gd name="adj" fmla="val 2107"/>
            </a:avLst>
          </a:prstGeom>
          <a:solidFill>
            <a:srgbClr val="363A4A"/>
          </a:solidFill>
          <a:ln/>
        </p:spPr>
      </p:sp>
      <p:sp>
        <p:nvSpPr>
          <p:cNvPr id="13" name="Text 10"/>
          <p:cNvSpPr/>
          <p:nvPr/>
        </p:nvSpPr>
        <p:spPr>
          <a:xfrm>
            <a:off x="9224367" y="4332446"/>
            <a:ext cx="2463522" cy="3078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5"/>
              </a:lnSpc>
              <a:buNone/>
            </a:pPr>
            <a:r>
              <a:rPr lang="en-US" sz="194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Practical Application</a:t>
            </a:r>
            <a:endParaRPr lang="en-US" sz="1940" dirty="0"/>
          </a:p>
        </p:txBody>
      </p:sp>
      <p:sp>
        <p:nvSpPr>
          <p:cNvPr id="14" name="Text 11"/>
          <p:cNvSpPr/>
          <p:nvPr/>
        </p:nvSpPr>
        <p:spPr>
          <a:xfrm>
            <a:off x="9224367" y="4765953"/>
            <a:ext cx="2562344" cy="26803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8"/>
              </a:lnSpc>
              <a:buNone/>
            </a:pPr>
            <a:r>
              <a:rPr lang="en-US" sz="1649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high-performance metrics indicate that the ANN model can be effectively utilized for early diabetes detection and prevention, supporting healthcare professionals in their decision-making process.</a:t>
            </a:r>
            <a:endParaRPr lang="en-US" sz="164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323261"/>
            <a:ext cx="7650242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Analyzing the Confusion Matrix</a:t>
            </a:r>
            <a:endParaRPr lang="en-US" sz="4117" dirty="0"/>
          </a:p>
        </p:txBody>
      </p:sp>
      <p:sp>
        <p:nvSpPr>
          <p:cNvPr id="5" name="Shape 3"/>
          <p:cNvSpPr/>
          <p:nvPr/>
        </p:nvSpPr>
        <p:spPr>
          <a:xfrm>
            <a:off x="2348389" y="267092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6" name="Text 4"/>
          <p:cNvSpPr/>
          <p:nvPr/>
        </p:nvSpPr>
        <p:spPr>
          <a:xfrm>
            <a:off x="2541270" y="2724864"/>
            <a:ext cx="114181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70" dirty="0"/>
          </a:p>
        </p:txBody>
      </p:sp>
      <p:sp>
        <p:nvSpPr>
          <p:cNvPr id="7" name="Text 5"/>
          <p:cNvSpPr/>
          <p:nvPr/>
        </p:nvSpPr>
        <p:spPr>
          <a:xfrm>
            <a:off x="3070503" y="2670929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True Positives</a:t>
            </a:r>
            <a:endParaRPr lang="en-US" sz="2058" dirty="0"/>
          </a:p>
        </p:txBody>
      </p:sp>
      <p:sp>
        <p:nvSpPr>
          <p:cNvPr id="8" name="Text 6"/>
          <p:cNvSpPr/>
          <p:nvPr/>
        </p:nvSpPr>
        <p:spPr>
          <a:xfrm>
            <a:off x="3070503" y="3130987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correctly identified 134 individuals as having diabetes, allowing for timely intervention and management.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267092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0" name="Text 8"/>
          <p:cNvSpPr/>
          <p:nvPr/>
        </p:nvSpPr>
        <p:spPr>
          <a:xfrm>
            <a:off x="7592020" y="2724864"/>
            <a:ext cx="16847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70" dirty="0"/>
          </a:p>
        </p:txBody>
      </p:sp>
      <p:sp>
        <p:nvSpPr>
          <p:cNvPr id="11" name="Text 9"/>
          <p:cNvSpPr/>
          <p:nvPr/>
        </p:nvSpPr>
        <p:spPr>
          <a:xfrm>
            <a:off x="8148399" y="2670929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False Positives</a:t>
            </a:r>
            <a:endParaRPr lang="en-US" sz="2058" dirty="0"/>
          </a:p>
        </p:txBody>
      </p:sp>
      <p:sp>
        <p:nvSpPr>
          <p:cNvPr id="12" name="Text 10"/>
          <p:cNvSpPr/>
          <p:nvPr/>
        </p:nvSpPr>
        <p:spPr>
          <a:xfrm>
            <a:off x="8148399" y="3130987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 individuals were incorrectly predicted to have diabetes, highlighting the need for further clinical evaluation to confirm the diagnosis.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348389" y="502467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4" name="Text 12"/>
          <p:cNvSpPr/>
          <p:nvPr/>
        </p:nvSpPr>
        <p:spPr>
          <a:xfrm>
            <a:off x="2510909" y="5078611"/>
            <a:ext cx="174784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70" dirty="0"/>
          </a:p>
        </p:txBody>
      </p:sp>
      <p:sp>
        <p:nvSpPr>
          <p:cNvPr id="15" name="Text 13"/>
          <p:cNvSpPr/>
          <p:nvPr/>
        </p:nvSpPr>
        <p:spPr>
          <a:xfrm>
            <a:off x="3070503" y="502467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True Negatives</a:t>
            </a:r>
            <a:endParaRPr lang="en-US" sz="2058" dirty="0"/>
          </a:p>
        </p:txBody>
      </p:sp>
      <p:sp>
        <p:nvSpPr>
          <p:cNvPr id="16" name="Text 14"/>
          <p:cNvSpPr/>
          <p:nvPr/>
        </p:nvSpPr>
        <p:spPr>
          <a:xfrm>
            <a:off x="3070503" y="5484733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accurately identified 141 individuals as not having diabetes, reducing unnecessary medical procedures and costs.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502467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8" name="Text 16"/>
          <p:cNvSpPr/>
          <p:nvPr/>
        </p:nvSpPr>
        <p:spPr>
          <a:xfrm>
            <a:off x="7591187" y="5078611"/>
            <a:ext cx="170021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470" dirty="0"/>
          </a:p>
        </p:txBody>
      </p:sp>
      <p:sp>
        <p:nvSpPr>
          <p:cNvPr id="19" name="Text 17"/>
          <p:cNvSpPr/>
          <p:nvPr/>
        </p:nvSpPr>
        <p:spPr>
          <a:xfrm>
            <a:off x="8148399" y="502467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False Negatives</a:t>
            </a:r>
            <a:endParaRPr lang="en-US" sz="2058" dirty="0"/>
          </a:p>
        </p:txBody>
      </p:sp>
      <p:sp>
        <p:nvSpPr>
          <p:cNvPr id="20" name="Text 18"/>
          <p:cNvSpPr/>
          <p:nvPr/>
        </p:nvSpPr>
        <p:spPr>
          <a:xfrm>
            <a:off x="8148399" y="5484733"/>
            <a:ext cx="413361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 individuals were mistakenly predicted as not having diabetes, emphasizing the importance of continued monitoring and regular check-ups.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717477"/>
            <a:ext cx="7694652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Visualizing the ROC-AUC Curve</a:t>
            </a:r>
            <a:endParaRPr lang="en-US" sz="411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815233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3592830"/>
            <a:ext cx="262128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 AUC-ROC Score</a:t>
            </a:r>
            <a:endParaRPr lang="en-US" sz="2058" dirty="0"/>
          </a:p>
        </p:txBody>
      </p:sp>
      <p:sp>
        <p:nvSpPr>
          <p:cNvPr id="7" name="Text 4"/>
          <p:cNvSpPr/>
          <p:nvPr/>
        </p:nvSpPr>
        <p:spPr>
          <a:xfrm>
            <a:off x="2348389" y="4052888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achieved an AUC-ROC score of 0.87, indicating its strong ability to distinguish between positive and negative cases.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2815233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359283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Accurate Predictions</a:t>
            </a:r>
            <a:endParaRPr lang="en-US" sz="2058" dirty="0"/>
          </a:p>
        </p:txBody>
      </p:sp>
      <p:sp>
        <p:nvSpPr>
          <p:cNvPr id="10" name="Text 6"/>
          <p:cNvSpPr/>
          <p:nvPr/>
        </p:nvSpPr>
        <p:spPr>
          <a:xfrm>
            <a:off x="5770602" y="4052888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ROC-AUC curve demonstrates the model's high level of accuracy in predicting diabetes, making it a valuable tool for healthcare professionals.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2815233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3592830"/>
            <a:ext cx="3089077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Potential for Improvement</a:t>
            </a:r>
            <a:endParaRPr lang="en-US" sz="2058" dirty="0"/>
          </a:p>
        </p:txBody>
      </p:sp>
      <p:sp>
        <p:nvSpPr>
          <p:cNvPr id="13" name="Text 8"/>
          <p:cNvSpPr/>
          <p:nvPr/>
        </p:nvSpPr>
        <p:spPr>
          <a:xfrm>
            <a:off x="9192816" y="4379714"/>
            <a:ext cx="308907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While the model's performance is strong, there may be opportunities to further refine the architecture and hyperparameters to enhance its predictive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1425416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11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412087"/>
            <a:ext cx="3311128" cy="8886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570559" y="363402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Effective Prediction</a:t>
            </a:r>
            <a:endParaRPr lang="en-US" sz="2058" dirty="0"/>
          </a:p>
        </p:txBody>
      </p:sp>
      <p:sp>
        <p:nvSpPr>
          <p:cNvPr id="9" name="Text 5"/>
          <p:cNvSpPr/>
          <p:nvPr/>
        </p:nvSpPr>
        <p:spPr>
          <a:xfrm>
            <a:off x="2570559" y="4094083"/>
            <a:ext cx="286678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ANN model achieved a high accuracy in predicting diabetes, showcasing the power of machine learning in healthcare applications.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517" y="2412087"/>
            <a:ext cx="3311128" cy="8886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81687" y="363402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Early Intervention</a:t>
            </a:r>
            <a:endParaRPr lang="en-US" sz="2058" dirty="0"/>
          </a:p>
        </p:txBody>
      </p:sp>
      <p:sp>
        <p:nvSpPr>
          <p:cNvPr id="12" name="Text 7"/>
          <p:cNvSpPr/>
          <p:nvPr/>
        </p:nvSpPr>
        <p:spPr>
          <a:xfrm>
            <a:off x="5881687" y="4094083"/>
            <a:ext cx="286678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can be used as a tool for early detection and prevention of diabetes, allowing healthcare professionals to provide timely and targeted treatment.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645" y="2412087"/>
            <a:ext cx="3311247" cy="88868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192816" y="3634026"/>
            <a:ext cx="2639616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Improvements</a:t>
            </a:r>
            <a:endParaRPr lang="en-US" sz="2058" dirty="0"/>
          </a:p>
        </p:txBody>
      </p:sp>
      <p:sp>
        <p:nvSpPr>
          <p:cNvPr id="15" name="Text 9"/>
          <p:cNvSpPr/>
          <p:nvPr/>
        </p:nvSpPr>
        <p:spPr>
          <a:xfrm>
            <a:off x="9192816" y="4094083"/>
            <a:ext cx="286690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Continued research and refinement of the model, including exploring different algorithms and feature engineering, can further enhance its predictive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3123641" y="3886201"/>
            <a:ext cx="9151185" cy="1898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9600" dirty="0">
                <a:solidFill>
                  <a:srgbClr val="6EB9F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YOU..!</a:t>
            </a:r>
            <a:endParaRPr lang="en-US" sz="9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D52FF-2257-E65C-8968-6B79C910B3F7}"/>
              </a:ext>
            </a:extLst>
          </p:cNvPr>
          <p:cNvSpPr txBox="1"/>
          <p:nvPr/>
        </p:nvSpPr>
        <p:spPr>
          <a:xfrm>
            <a:off x="10474864" y="6072809"/>
            <a:ext cx="26567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Presented by: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Lavanya Kethavath</a:t>
            </a:r>
            <a:b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21911A3527</a:t>
            </a:r>
            <a:b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AI-A (3yr-2)</a:t>
            </a:r>
            <a:endParaRPr lang="en-IN" sz="2400" dirty="0">
              <a:solidFill>
                <a:schemeClr val="accent5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827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680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</vt:lpstr>
      <vt:lpstr>Lora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sreehithi reddy mali</cp:lastModifiedBy>
  <cp:revision>2</cp:revision>
  <dcterms:created xsi:type="dcterms:W3CDTF">2024-06-03T06:14:01Z</dcterms:created>
  <dcterms:modified xsi:type="dcterms:W3CDTF">2024-06-11T05:41:17Z</dcterms:modified>
</cp:coreProperties>
</file>